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e-DE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Bild durch Klicken auf Symbol hinzufügen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FD3A4B-3B2F-413F-BA59-D7A6C118290C}" type="datetimeFigureOut">
              <a:rPr lang="de-DE" smtClean="0"/>
              <a:pPr/>
              <a:t>07.08.2009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67E030A-AFC5-4E3C-9EF8-46822447C6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rmAutofit/>
          </a:bodyPr>
          <a:lstStyle/>
          <a:p>
            <a:pPr algn="l"/>
            <a:r>
              <a:rPr lang="de-DE" dirty="0" smtClean="0"/>
              <a:t>Unsere</a:t>
            </a:r>
            <a:br>
              <a:rPr lang="de-DE" dirty="0" smtClean="0"/>
            </a:br>
            <a:r>
              <a:rPr lang="de-DE" dirty="0" smtClean="0"/>
              <a:t>		</a:t>
            </a:r>
            <a:r>
              <a:rPr lang="de-DE" sz="5400" dirty="0" smtClean="0">
                <a:solidFill>
                  <a:srgbClr val="C00000"/>
                </a:solidFill>
              </a:rPr>
              <a:t>A</a:t>
            </a:r>
            <a:r>
              <a:rPr lang="de-DE" sz="5400" dirty="0" smtClean="0"/>
              <a:t>bsolut</a:t>
            </a:r>
            <a:br>
              <a:rPr lang="de-DE" sz="5400" dirty="0" smtClean="0"/>
            </a:br>
            <a:r>
              <a:rPr lang="de-DE" sz="5400" dirty="0" smtClean="0"/>
              <a:t>			</a:t>
            </a:r>
            <a:r>
              <a:rPr lang="de-DE" sz="5400" dirty="0" smtClean="0">
                <a:solidFill>
                  <a:srgbClr val="FF0000"/>
                </a:solidFill>
              </a:rPr>
              <a:t>F</a:t>
            </a:r>
            <a:r>
              <a:rPr lang="de-DE" sz="5400" dirty="0" smtClean="0"/>
              <a:t>antastischen </a:t>
            </a:r>
            <a:br>
              <a:rPr lang="de-DE" sz="5400" dirty="0" smtClean="0"/>
            </a:br>
            <a:r>
              <a:rPr lang="de-DE" sz="5400" dirty="0" smtClean="0"/>
              <a:t>			</a:t>
            </a:r>
            <a:r>
              <a:rPr lang="de-DE" sz="5400" dirty="0" smtClean="0"/>
              <a:t>	</a:t>
            </a:r>
            <a:r>
              <a:rPr lang="de-DE" sz="5400" dirty="0" smtClean="0">
                <a:solidFill>
                  <a:srgbClr val="FF0000"/>
                </a:solidFill>
              </a:rPr>
              <a:t>S</a:t>
            </a:r>
            <a:r>
              <a:rPr lang="de-DE" sz="5400" dirty="0" smtClean="0"/>
              <a:t>chuldaten</a:t>
            </a:r>
            <a:r>
              <a:rPr lang="de-DE" sz="5400" dirty="0" smtClean="0"/>
              <a:t/>
            </a:r>
            <a:br>
              <a:rPr lang="de-DE" sz="5400" dirty="0" smtClean="0"/>
            </a:br>
            <a:endParaRPr lang="de-DE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dirty="0" smtClean="0"/>
              <a:t>Die Waschbeckentaucher</a:t>
            </a:r>
            <a:endParaRPr lang="de-DE" sz="4800" dirty="0"/>
          </a:p>
        </p:txBody>
      </p:sp>
      <p:pic>
        <p:nvPicPr>
          <p:cNvPr id="1026" name="Picture 2" descr="D:\DCIM\100MEDIA\PIC_19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3042" y="1928802"/>
            <a:ext cx="5852583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CIM\100MEDIA\PIC_19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8143932" cy="551858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r>
              <a:rPr lang="de-DE" sz="2800" dirty="0" smtClean="0"/>
              <a:t>Schätz mal den täglichen Wasserverbrauch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Für einmal Hände waschen verbraucht man 1190,4 ml Wasser.</a:t>
            </a:r>
          </a:p>
          <a:p>
            <a:r>
              <a:rPr lang="de-DE" dirty="0" smtClean="0"/>
              <a:t>Ungefähr 80% von </a:t>
            </a:r>
            <a:r>
              <a:rPr lang="de-DE" dirty="0" smtClean="0"/>
              <a:t>unseren </a:t>
            </a:r>
            <a:r>
              <a:rPr lang="de-DE" dirty="0" smtClean="0"/>
              <a:t>512 </a:t>
            </a:r>
            <a:r>
              <a:rPr lang="de-DE" dirty="0" smtClean="0"/>
              <a:t>Schülern gehen </a:t>
            </a:r>
            <a:r>
              <a:rPr lang="de-DE" dirty="0" smtClean="0"/>
              <a:t>am Tag </a:t>
            </a:r>
            <a:r>
              <a:rPr lang="de-DE" dirty="0" smtClean="0"/>
              <a:t>einmal in </a:t>
            </a:r>
            <a:r>
              <a:rPr lang="de-DE" dirty="0" smtClean="0"/>
              <a:t>der Schule zur Toilette. </a:t>
            </a:r>
            <a:endParaRPr lang="de-DE" dirty="0" smtClean="0"/>
          </a:p>
          <a:p>
            <a:r>
              <a:rPr lang="de-DE" dirty="0" smtClean="0"/>
              <a:t>Jeder </a:t>
            </a:r>
            <a:r>
              <a:rPr lang="de-DE" dirty="0" smtClean="0"/>
              <a:t>wäscht sich danach die Hände, hoffentlich. </a:t>
            </a:r>
          </a:p>
          <a:p>
            <a:r>
              <a:rPr lang="de-DE" dirty="0" smtClean="0"/>
              <a:t>Schätz mal, wie viel Liter Wasser verbraucht die Schule ungefähr am Tag, nur wegen Hände waschen?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efco.ch/behalter/tonnen/Regentonne%20500%20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429000"/>
            <a:ext cx="1500198" cy="130844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400" dirty="0" smtClean="0"/>
              <a:t>Die </a:t>
            </a:r>
            <a:r>
              <a:rPr lang="de-DE" sz="4400" dirty="0" smtClean="0"/>
              <a:t>Waschbeckentaucher liefern das </a:t>
            </a:r>
            <a:r>
              <a:rPr lang="de-DE" dirty="0" err="1" smtClean="0"/>
              <a:t>Erebnis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5072098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Information:</a:t>
            </a:r>
          </a:p>
          <a:p>
            <a:pPr lvl="1"/>
            <a:r>
              <a:rPr lang="de-DE" dirty="0" smtClean="0"/>
              <a:t>1 mal Hände waschen = 1190,4 ml</a:t>
            </a:r>
          </a:p>
          <a:p>
            <a:pPr lvl="1"/>
            <a:r>
              <a:rPr lang="de-DE" dirty="0" smtClean="0"/>
              <a:t>80% von 512 Schüler = 409 Schüler</a:t>
            </a:r>
          </a:p>
          <a:p>
            <a:r>
              <a:rPr lang="de-DE" dirty="0" smtClean="0"/>
              <a:t>Rechnung:</a:t>
            </a:r>
          </a:p>
          <a:p>
            <a:pPr lvl="1"/>
            <a:r>
              <a:rPr lang="de-DE" dirty="0" smtClean="0"/>
              <a:t>1190,4 ∙ 409 = 486873,6 ml</a:t>
            </a:r>
          </a:p>
          <a:p>
            <a:r>
              <a:rPr lang="de-DE" dirty="0" smtClean="0"/>
              <a:t>In Liter:</a:t>
            </a:r>
          </a:p>
          <a:p>
            <a:pPr lvl="1"/>
            <a:r>
              <a:rPr lang="de-DE" dirty="0" smtClean="0"/>
              <a:t>486873,6 ml = 486,873 l</a:t>
            </a:r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sz="3600" dirty="0" smtClean="0"/>
              <a:t>Das ist am </a:t>
            </a:r>
            <a:r>
              <a:rPr lang="de-DE" sz="3600" dirty="0" smtClean="0"/>
              <a:t>Tag ungefähr eine Regentonne mit 500 </a:t>
            </a:r>
            <a:r>
              <a:rPr lang="de-DE" sz="3600" dirty="0" smtClean="0"/>
              <a:t>Liter voll Trinkwasser. </a:t>
            </a:r>
            <a:endParaRPr lang="de-DE" sz="2400" dirty="0" smtClean="0"/>
          </a:p>
          <a:p>
            <a:pPr algn="r">
              <a:buNone/>
            </a:pPr>
            <a:r>
              <a:rPr lang="de-DE" sz="2400" dirty="0" smtClean="0"/>
              <a:t>Benjamin &amp; Samuel &amp; Julian</a:t>
            </a:r>
            <a:endParaRPr lang="de-DE" sz="3600" dirty="0" smtClean="0"/>
          </a:p>
          <a:p>
            <a:pPr>
              <a:buNone/>
            </a:pPr>
            <a:endParaRPr lang="de-DE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C:\Users\Gast13\Desktop\Neuer Ordner\PIC_1942.JPG"/>
          <p:cNvPicPr/>
          <p:nvPr/>
        </p:nvPicPr>
        <p:blipFill>
          <a:blip r:embed="rId2"/>
          <a:srcRect t="16576"/>
          <a:stretch>
            <a:fillRect/>
          </a:stretch>
        </p:blipFill>
        <p:spPr bwMode="auto">
          <a:xfrm>
            <a:off x="285720" y="1285860"/>
            <a:ext cx="8618240" cy="53931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Treppenstufen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/>
              <a:t>                                      </a:t>
            </a:r>
          </a:p>
          <a:p>
            <a:pPr>
              <a:buNone/>
            </a:pPr>
            <a:r>
              <a:rPr lang="de-DE" dirty="0" smtClean="0"/>
              <a:t>				      		</a:t>
            </a:r>
          </a:p>
          <a:p>
            <a:pPr>
              <a:buNone/>
            </a:pPr>
            <a:r>
              <a:rPr lang="de-DE" dirty="0" smtClean="0"/>
              <a:t>				     Als Bohne</a:t>
            </a:r>
          </a:p>
          <a:p>
            <a:pPr>
              <a:buNone/>
            </a:pPr>
            <a:r>
              <a:rPr lang="de-DE" dirty="0" smtClean="0"/>
              <a:t>                            Langeweile hatte,</a:t>
            </a:r>
          </a:p>
          <a:p>
            <a:pPr>
              <a:buNone/>
            </a:pPr>
            <a:r>
              <a:rPr lang="de-DE" dirty="0" smtClean="0"/>
              <a:t>        		       </a:t>
            </a:r>
            <a:r>
              <a:rPr lang="de-DE" sz="2400" dirty="0" smtClean="0"/>
              <a:t>zählte er in der Schule</a:t>
            </a:r>
          </a:p>
          <a:p>
            <a:pPr>
              <a:buNone/>
            </a:pPr>
            <a:r>
              <a:rPr lang="de-DE" dirty="0" smtClean="0"/>
              <a:t>			     </a:t>
            </a:r>
            <a:r>
              <a:rPr lang="de-DE" sz="3200" dirty="0" smtClean="0"/>
              <a:t>alle Treppenstufen. </a:t>
            </a:r>
          </a:p>
          <a:p>
            <a:pPr>
              <a:buNone/>
            </a:pPr>
            <a:r>
              <a:rPr lang="de-DE" dirty="0" smtClean="0"/>
              <a:t>	</a:t>
            </a:r>
            <a:r>
              <a:rPr lang="de-DE" dirty="0" smtClean="0"/>
              <a:t>		     Die </a:t>
            </a:r>
            <a:r>
              <a:rPr lang="de-DE" dirty="0" smtClean="0"/>
              <a:t>Zahl, die er dabei </a:t>
            </a:r>
            <a:endParaRPr lang="de-DE" dirty="0" smtClean="0"/>
          </a:p>
          <a:p>
            <a:pPr>
              <a:buNone/>
            </a:pPr>
            <a:r>
              <a:rPr lang="de-DE" dirty="0" smtClean="0"/>
              <a:t> </a:t>
            </a:r>
            <a:r>
              <a:rPr lang="de-DE" dirty="0" smtClean="0"/>
              <a:t>                     erhielt</a:t>
            </a:r>
            <a:r>
              <a:rPr lang="de-DE" dirty="0" smtClean="0"/>
              <a:t>, gefiel </a:t>
            </a:r>
            <a:r>
              <a:rPr lang="de-DE" dirty="0" smtClean="0"/>
              <a:t>ihm sehr. </a:t>
            </a:r>
            <a:endParaRPr lang="de-DE" dirty="0" smtClean="0"/>
          </a:p>
          <a:p>
            <a:endParaRPr lang="de-D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C:\Users\Gast13\Desktop\Neuer Ordner\PIC_194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3071810"/>
            <a:ext cx="4689150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r>
              <a:rPr lang="de-DE" dirty="0" smtClean="0"/>
              <a:t>Die Zahl war </a:t>
            </a:r>
            <a:r>
              <a:rPr lang="de-DE" b="1" dirty="0" smtClean="0">
                <a:solidFill>
                  <a:srgbClr val="92D050"/>
                </a:solidFill>
              </a:rPr>
              <a:t>dreistellig</a:t>
            </a:r>
            <a:r>
              <a:rPr lang="de-DE" dirty="0" smtClean="0"/>
              <a:t>.</a:t>
            </a:r>
          </a:p>
          <a:p>
            <a:r>
              <a:rPr lang="de-DE" dirty="0" smtClean="0"/>
              <a:t>Ihre </a:t>
            </a:r>
            <a:r>
              <a:rPr lang="de-DE" b="1" dirty="0" smtClean="0">
                <a:solidFill>
                  <a:srgbClr val="002060"/>
                </a:solidFill>
              </a:rPr>
              <a:t>Quersumme</a:t>
            </a:r>
            <a:r>
              <a:rPr lang="de-DE" dirty="0" smtClean="0"/>
              <a:t> war </a:t>
            </a:r>
            <a:r>
              <a:rPr lang="de-DE" b="1" dirty="0" smtClean="0">
                <a:solidFill>
                  <a:srgbClr val="002060"/>
                </a:solidFill>
              </a:rPr>
              <a:t>11</a:t>
            </a:r>
            <a:r>
              <a:rPr lang="de-DE" dirty="0" smtClean="0"/>
              <a:t>.</a:t>
            </a:r>
          </a:p>
          <a:p>
            <a:r>
              <a:rPr lang="de-DE" b="1" dirty="0" smtClean="0">
                <a:solidFill>
                  <a:srgbClr val="7030A0"/>
                </a:solidFill>
              </a:rPr>
              <a:t>Die zweite Ziffer </a:t>
            </a:r>
            <a:r>
              <a:rPr lang="de-DE" dirty="0" smtClean="0"/>
              <a:t>war </a:t>
            </a:r>
            <a:r>
              <a:rPr lang="de-DE" dirty="0" smtClean="0"/>
              <a:t>                                         </a:t>
            </a:r>
            <a:r>
              <a:rPr lang="de-DE" b="1" dirty="0" smtClean="0">
                <a:solidFill>
                  <a:srgbClr val="7030A0"/>
                </a:solidFill>
              </a:rPr>
              <a:t>um </a:t>
            </a:r>
            <a:r>
              <a:rPr lang="de-DE" b="1" dirty="0" smtClean="0">
                <a:solidFill>
                  <a:srgbClr val="7030A0"/>
                </a:solidFill>
              </a:rPr>
              <a:t>2 größer </a:t>
            </a:r>
            <a:r>
              <a:rPr lang="de-DE" b="1" dirty="0" smtClean="0"/>
              <a:t>als</a:t>
            </a:r>
            <a:r>
              <a:rPr lang="de-DE" b="1" dirty="0" smtClean="0">
                <a:solidFill>
                  <a:srgbClr val="7030A0"/>
                </a:solidFill>
              </a:rPr>
              <a:t> die erste</a:t>
            </a:r>
            <a:r>
              <a:rPr lang="de-DE" dirty="0" smtClean="0"/>
              <a:t> </a:t>
            </a:r>
            <a:r>
              <a:rPr lang="de-DE" dirty="0" smtClean="0"/>
              <a:t>			   und </a:t>
            </a:r>
            <a:r>
              <a:rPr lang="de-DE" b="1" dirty="0" smtClean="0">
                <a:solidFill>
                  <a:srgbClr val="7030A0"/>
                </a:solidFill>
              </a:rPr>
              <a:t>um 4 kleiner </a:t>
            </a:r>
            <a:r>
              <a:rPr lang="de-DE" b="1" dirty="0" smtClean="0"/>
              <a:t>als</a:t>
            </a:r>
            <a:r>
              <a:rPr lang="de-DE" b="1" dirty="0" smtClean="0">
                <a:solidFill>
                  <a:srgbClr val="7030A0"/>
                </a:solidFill>
              </a:rPr>
              <a:t> die dritte</a:t>
            </a:r>
            <a:r>
              <a:rPr lang="de-DE" dirty="0" smtClean="0"/>
              <a:t>. </a:t>
            </a:r>
          </a:p>
          <a:p>
            <a:pPr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Finde </a:t>
            </a:r>
            <a:r>
              <a:rPr lang="de-DE" dirty="0" smtClean="0"/>
              <a:t>die Zahl der Treppenstufen</a:t>
            </a:r>
            <a:br>
              <a:rPr lang="de-DE" dirty="0" smtClean="0"/>
            </a:br>
            <a:r>
              <a:rPr lang="de-DE" dirty="0" smtClean="0"/>
              <a:t>heraus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951930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     Bohne liebte diese Zahl. Er </a:t>
            </a:r>
            <a:r>
              <a:rPr lang="de-DE" dirty="0" smtClean="0"/>
              <a:t>schrieb sie </a:t>
            </a:r>
            <a:r>
              <a:rPr lang="de-DE" dirty="0" smtClean="0"/>
              <a:t>mit Wachsmalkreide </a:t>
            </a:r>
            <a:r>
              <a:rPr lang="de-DE" dirty="0" smtClean="0"/>
              <a:t>unter sein Bett und guckte sie sich jeden Abend vor dem Schlafengehen </a:t>
            </a:r>
            <a:r>
              <a:rPr lang="de-DE" dirty="0" smtClean="0"/>
              <a:t>an. </a:t>
            </a:r>
          </a:p>
          <a:p>
            <a:pPr>
              <a:buNone/>
            </a:pPr>
            <a:r>
              <a:rPr lang="de-DE" dirty="0" smtClean="0"/>
              <a:t>	</a:t>
            </a:r>
            <a:endParaRPr lang="de-DE" dirty="0" smtClean="0"/>
          </a:p>
          <a:p>
            <a:pPr>
              <a:buNone/>
            </a:pPr>
            <a:r>
              <a:rPr lang="de-DE" dirty="0" smtClean="0"/>
              <a:t>	</a:t>
            </a:r>
            <a:r>
              <a:rPr lang="de-DE" dirty="0" smtClean="0"/>
              <a:t>Kannst </a:t>
            </a:r>
            <a:r>
              <a:rPr lang="de-DE" dirty="0" smtClean="0"/>
              <a:t>du herausfinden, wie viele Treppenstufen die Anne-Frank-Schule hat?</a:t>
            </a:r>
          </a:p>
          <a:p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</a:t>
            </a:r>
            <a:r>
              <a:rPr lang="de-DE" dirty="0" err="1" smtClean="0"/>
              <a:t>Trepenstufen</a:t>
            </a:r>
            <a:r>
              <a:rPr lang="de-DE" dirty="0" smtClean="0"/>
              <a:t>-Lösung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de-DE" dirty="0" smtClean="0"/>
          </a:p>
          <a:p>
            <a:pPr algn="ctr">
              <a:buNone/>
            </a:pPr>
            <a:endParaRPr lang="de-DE" dirty="0" smtClean="0"/>
          </a:p>
          <a:p>
            <a:pPr algn="ctr">
              <a:buNone/>
            </a:pPr>
            <a:endParaRPr lang="de-DE" dirty="0" smtClean="0"/>
          </a:p>
          <a:p>
            <a:pPr algn="ctr">
              <a:buNone/>
            </a:pPr>
            <a:r>
              <a:rPr lang="de-DE" sz="4000" dirty="0" smtClean="0"/>
              <a:t>Bohne hat 137 Treppenstufen</a:t>
            </a:r>
          </a:p>
          <a:p>
            <a:pPr algn="ctr">
              <a:buNone/>
            </a:pPr>
            <a:r>
              <a:rPr lang="de-DE" sz="4000" dirty="0" smtClean="0"/>
              <a:t>i</a:t>
            </a:r>
            <a:r>
              <a:rPr lang="de-DE" sz="4000" dirty="0" smtClean="0"/>
              <a:t>n der Schule gezählt.</a:t>
            </a:r>
          </a:p>
          <a:p>
            <a:pPr algn="r">
              <a:buNone/>
            </a:pPr>
            <a:endParaRPr lang="de-DE" sz="2400" dirty="0" smtClean="0"/>
          </a:p>
          <a:p>
            <a:pPr algn="r">
              <a:buNone/>
            </a:pPr>
            <a:r>
              <a:rPr lang="de-DE" sz="2400" dirty="0" smtClean="0"/>
              <a:t>Jürgen, Philipp, </a:t>
            </a:r>
            <a:r>
              <a:rPr lang="de-DE" sz="2400" dirty="0" err="1" smtClean="0"/>
              <a:t>Jelto</a:t>
            </a:r>
            <a:r>
              <a:rPr lang="de-DE" sz="2400" dirty="0" smtClean="0"/>
              <a:t>, Tobias</a:t>
            </a:r>
            <a:endParaRPr lang="de-DE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Trefferquote beim Einparken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4357694"/>
            <a:ext cx="8229600" cy="1951666"/>
          </a:xfrm>
        </p:spPr>
        <p:txBody>
          <a:bodyPr/>
          <a:lstStyle/>
          <a:p>
            <a:r>
              <a:rPr lang="de-DE" dirty="0" smtClean="0"/>
              <a:t>An der Anne-Frank-Schule gibt es für die 512 Schüler insgesamt 268 Fahrradständer. </a:t>
            </a:r>
          </a:p>
          <a:p>
            <a:r>
              <a:rPr lang="de-DE" dirty="0" smtClean="0"/>
              <a:t>Ungefähr 251 Schüler  kommen mit dem Rad zur Schule.</a:t>
            </a:r>
          </a:p>
          <a:p>
            <a:endParaRPr lang="de-DE" dirty="0"/>
          </a:p>
        </p:txBody>
      </p:sp>
      <p:pic>
        <p:nvPicPr>
          <p:cNvPr id="4" name="Grafik 3" descr="C:\Users\Gast24\Desktop\PIC_189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74611">
            <a:off x="1109874" y="1531465"/>
            <a:ext cx="342902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Trefferquote beim Einparken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/>
              <a:t>	Wie </a:t>
            </a:r>
            <a:r>
              <a:rPr lang="de-DE" dirty="0" smtClean="0"/>
              <a:t>viele Schüler unserer Schule trinken vor </a:t>
            </a:r>
            <a:r>
              <a:rPr lang="de-DE" dirty="0" smtClean="0"/>
              <a:t>der Schule </a:t>
            </a:r>
            <a:r>
              <a:rPr lang="de-DE" dirty="0" smtClean="0"/>
              <a:t>kein Zielwasser und können nicht </a:t>
            </a:r>
            <a:r>
              <a:rPr lang="de-DE" dirty="0" smtClean="0"/>
              <a:t>einparken?</a:t>
            </a:r>
            <a:endParaRPr lang="de-DE" dirty="0" smtClean="0"/>
          </a:p>
          <a:p>
            <a:pPr>
              <a:buNone/>
            </a:pPr>
            <a:r>
              <a:rPr lang="de-DE" dirty="0" smtClean="0"/>
              <a:t>	</a:t>
            </a:r>
            <a:r>
              <a:rPr lang="de-DE" sz="3200" b="1" dirty="0" smtClean="0">
                <a:solidFill>
                  <a:srgbClr val="FF0000"/>
                </a:solidFill>
              </a:rPr>
              <a:t>Schätze </a:t>
            </a:r>
            <a:r>
              <a:rPr lang="de-DE" sz="3200" b="1" dirty="0" smtClean="0">
                <a:solidFill>
                  <a:srgbClr val="FF0000"/>
                </a:solidFill>
              </a:rPr>
              <a:t>mal</a:t>
            </a:r>
            <a:r>
              <a:rPr lang="de-DE" dirty="0" smtClean="0"/>
              <a:t>, </a:t>
            </a:r>
            <a:endParaRPr lang="de-DE" dirty="0" smtClean="0"/>
          </a:p>
          <a:p>
            <a:pPr>
              <a:buNone/>
            </a:pPr>
            <a:r>
              <a:rPr lang="de-DE" dirty="0" smtClean="0"/>
              <a:t>	</a:t>
            </a:r>
            <a:r>
              <a:rPr lang="de-DE" dirty="0" smtClean="0"/>
              <a:t>wie </a:t>
            </a:r>
            <a:r>
              <a:rPr lang="de-DE" dirty="0" smtClean="0"/>
              <a:t>viel Schüler ihr </a:t>
            </a:r>
            <a:r>
              <a:rPr lang="de-DE" dirty="0" smtClean="0"/>
              <a:t>				   Rad </a:t>
            </a:r>
            <a:r>
              <a:rPr lang="de-DE" dirty="0" smtClean="0"/>
              <a:t>nicht im </a:t>
            </a:r>
            <a:r>
              <a:rPr lang="de-DE" dirty="0" smtClean="0"/>
              <a:t>				  Fahrradständer 				  abstellen</a:t>
            </a:r>
            <a:r>
              <a:rPr lang="de-DE" dirty="0" smtClean="0"/>
              <a:t>, sondern </a:t>
            </a:r>
            <a:r>
              <a:rPr lang="de-DE" dirty="0" smtClean="0"/>
              <a:t>				  irgendwo </a:t>
            </a:r>
            <a:r>
              <a:rPr lang="de-DE" dirty="0" smtClean="0"/>
              <a:t>auf </a:t>
            </a:r>
            <a:r>
              <a:rPr lang="de-DE" dirty="0" smtClean="0"/>
              <a:t>    		          			 dem Schulgelände. </a:t>
            </a:r>
            <a:endParaRPr lang="de-DE" dirty="0" smtClean="0"/>
          </a:p>
          <a:p>
            <a:pPr>
              <a:buNone/>
            </a:pPr>
            <a:endParaRPr lang="de-DE" dirty="0"/>
          </a:p>
        </p:txBody>
      </p:sp>
      <p:pic>
        <p:nvPicPr>
          <p:cNvPr id="4" name="Grafik 3" descr="C:\Users\Gast24\Desktop\PIC_18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60000">
            <a:off x="4258965" y="2958934"/>
            <a:ext cx="4359687" cy="3128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Trefferquote beim Einparken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/>
              <a:t>	</a:t>
            </a:r>
            <a:r>
              <a:rPr lang="de-DE" sz="5400" dirty="0" smtClean="0"/>
              <a:t>124 </a:t>
            </a:r>
            <a:r>
              <a:rPr lang="de-DE" sz="5400" dirty="0" smtClean="0"/>
              <a:t>Fahrräder </a:t>
            </a:r>
            <a:r>
              <a:rPr lang="de-DE" sz="5400" dirty="0" smtClean="0"/>
              <a:t>von 238 stehen </a:t>
            </a:r>
            <a:r>
              <a:rPr lang="de-DE" sz="5400" dirty="0" smtClean="0"/>
              <a:t>neben dem Ständer das sind </a:t>
            </a:r>
            <a:r>
              <a:rPr lang="de-DE" sz="5400" dirty="0" smtClean="0"/>
              <a:t>ungefähr </a:t>
            </a:r>
            <a:r>
              <a:rPr lang="de-DE" sz="5400" dirty="0" smtClean="0"/>
              <a:t>50</a:t>
            </a:r>
            <a:r>
              <a:rPr lang="de-DE" sz="5400" dirty="0" smtClean="0"/>
              <a:t>%.</a:t>
            </a:r>
          </a:p>
          <a:p>
            <a:pPr algn="r">
              <a:buNone/>
            </a:pPr>
            <a:r>
              <a:rPr lang="de-DE" sz="2400" dirty="0" smtClean="0"/>
              <a:t>Thomas &amp; Felix</a:t>
            </a:r>
            <a:endParaRPr lang="de-DE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Otlej</a:t>
            </a:r>
            <a:r>
              <a:rPr lang="de-DE" dirty="0" smtClean="0"/>
              <a:t> liebt seine </a:t>
            </a:r>
            <a:r>
              <a:rPr lang="de-DE" dirty="0" smtClean="0"/>
              <a:t>Mofa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dirty="0" smtClean="0"/>
              <a:t>	</a:t>
            </a:r>
            <a:r>
              <a:rPr lang="de-DE" sz="3600" dirty="0" smtClean="0"/>
              <a:t>Montagmorgen – 6:30 Uhr – </a:t>
            </a:r>
            <a:r>
              <a:rPr lang="de-DE" sz="3600" dirty="0" err="1" smtClean="0"/>
              <a:t>Otlej</a:t>
            </a:r>
            <a:r>
              <a:rPr lang="de-DE" sz="3600" dirty="0" smtClean="0"/>
              <a:t> schläft noch, aber sein Unterbewusstsein schickt ihn </a:t>
            </a:r>
            <a:r>
              <a:rPr lang="de-DE" sz="3600" dirty="0" err="1" smtClean="0"/>
              <a:t>sammt</a:t>
            </a:r>
            <a:r>
              <a:rPr lang="de-DE" sz="3600" dirty="0" smtClean="0"/>
              <a:t> Mofa auf den Fußball-Teerplatz der AFS Molbergen. Dort schiebt er seine Mofa an den Außenlinien entlang um den Teerplatz herum. Warum er das macht, weiß er selber nicht.</a:t>
            </a:r>
            <a:endParaRPr lang="de-DE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C:\Dokumente und Einstellungen\tm09\Desktop\Otlej\PIC_1911.JPG"/>
          <p:cNvPicPr/>
          <p:nvPr/>
        </p:nvPicPr>
        <p:blipFill>
          <a:blip r:embed="rId2"/>
          <a:srcRect b="27027"/>
          <a:stretch>
            <a:fillRect/>
          </a:stretch>
        </p:blipFill>
        <p:spPr bwMode="auto">
          <a:xfrm>
            <a:off x="642910" y="1928802"/>
            <a:ext cx="750099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Otlej</a:t>
            </a:r>
            <a:r>
              <a:rPr lang="de-DE" dirty="0" smtClean="0"/>
              <a:t> liebt seine </a:t>
            </a:r>
            <a:r>
              <a:rPr lang="de-DE" dirty="0" smtClean="0"/>
              <a:t>Mofa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3429024"/>
          </a:xfrm>
        </p:spPr>
        <p:txBody>
          <a:bodyPr/>
          <a:lstStyle/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smtClean="0"/>
              <a:t>  </a:t>
            </a:r>
            <a:r>
              <a:rPr lang="de-DE" sz="3200" dirty="0" smtClean="0"/>
              <a:t>Seine </a:t>
            </a:r>
            <a:r>
              <a:rPr lang="de-DE" sz="3200" dirty="0" smtClean="0"/>
              <a:t>Mofa ist 1,40 m </a:t>
            </a:r>
            <a:r>
              <a:rPr lang="de-DE" sz="3200" dirty="0" smtClean="0"/>
              <a:t>lang</a:t>
            </a:r>
            <a:r>
              <a:rPr lang="de-DE" sz="3200" dirty="0" smtClean="0"/>
              <a:t>.</a:t>
            </a:r>
            <a:endParaRPr lang="de-DE" sz="3200" dirty="0" smtClean="0"/>
          </a:p>
          <a:p>
            <a:pPr>
              <a:buNone/>
            </a:pPr>
            <a:r>
              <a:rPr lang="de-DE" sz="3200" dirty="0" smtClean="0"/>
              <a:t>  Der </a:t>
            </a:r>
            <a:r>
              <a:rPr lang="de-DE" sz="3200" dirty="0" smtClean="0"/>
              <a:t>Teerplatz ist 26,10 m lang </a:t>
            </a:r>
            <a:endParaRPr lang="de-DE" sz="3200" dirty="0" smtClean="0"/>
          </a:p>
          <a:p>
            <a:pPr>
              <a:buNone/>
            </a:pPr>
            <a:r>
              <a:rPr lang="de-DE" sz="3200" dirty="0" smtClean="0"/>
              <a:t>  und </a:t>
            </a:r>
            <a:r>
              <a:rPr lang="de-DE" sz="3200" dirty="0" smtClean="0"/>
              <a:t>14,70 m breit </a:t>
            </a:r>
            <a:r>
              <a:rPr lang="de-DE" sz="3200" dirty="0" smtClean="0"/>
              <a:t>.</a:t>
            </a:r>
          </a:p>
          <a:p>
            <a:endParaRPr lang="de-DE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Otlej</a:t>
            </a:r>
            <a:r>
              <a:rPr lang="de-DE" dirty="0" smtClean="0"/>
              <a:t> liebt seine Mofa</a:t>
            </a:r>
            <a:endParaRPr lang="de-DE" dirty="0"/>
          </a:p>
        </p:txBody>
      </p:sp>
      <p:pic>
        <p:nvPicPr>
          <p:cNvPr id="1026" name="Picture 2" descr="C:\Dokumente und Einstellungen\tm12\Desktop\Matheprojekt Matheprojekt 2009\Otlej\PIC_19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4000" y="1142984"/>
            <a:ext cx="3120000" cy="2340000"/>
          </a:xfrm>
          <a:prstGeom prst="rect">
            <a:avLst/>
          </a:prstGeom>
          <a:noFill/>
        </p:spPr>
      </p:pic>
      <p:pic>
        <p:nvPicPr>
          <p:cNvPr id="1028" name="Picture 4" descr="C:\Dokumente und Einstellungen\tm12\Desktop\Matheprojekt Matheprojekt 2009\Otlej\PIC_19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714488"/>
            <a:ext cx="3120000" cy="2340000"/>
          </a:xfrm>
          <a:prstGeom prst="rect">
            <a:avLst/>
          </a:prstGeom>
          <a:noFill/>
        </p:spPr>
      </p:pic>
      <p:pic>
        <p:nvPicPr>
          <p:cNvPr id="1029" name="Picture 5" descr="C:\Dokumente und Einstellungen\tm12\Desktop\Matheprojekt Matheprojekt 2009\Otlej\PIC_19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3000372"/>
            <a:ext cx="3120000" cy="2340000"/>
          </a:xfrm>
          <a:prstGeom prst="rect">
            <a:avLst/>
          </a:prstGeom>
          <a:noFill/>
        </p:spPr>
      </p:pic>
      <p:pic>
        <p:nvPicPr>
          <p:cNvPr id="1031" name="Picture 7" descr="C:\Dokumente und Einstellungen\tm12\Desktop\Matheprojekt Matheprojekt 2009\Otlej\PIC_19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18000"/>
            <a:ext cx="3120000" cy="2340000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143240" y="5357826"/>
            <a:ext cx="60007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Wie oft würde die Mofa auf die Außenlinien des Teerplatzes passen, wenn man sie Reifen an Reifen stellt ?  </a:t>
            </a:r>
            <a:endParaRPr kumimoji="0" lang="de-DE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Otlej</a:t>
            </a:r>
            <a:r>
              <a:rPr lang="de-DE" dirty="0" smtClean="0"/>
              <a:t> liebt seine Mofa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000" dirty="0" smtClean="0">
                <a:solidFill>
                  <a:schemeClr val="bg1"/>
                </a:solidFill>
              </a:rPr>
              <a:t>1. Schritt:</a:t>
            </a:r>
            <a:endParaRPr lang="de-DE" sz="2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de-DE" dirty="0" smtClean="0"/>
              <a:t>u = a </a:t>
            </a:r>
            <a:r>
              <a:rPr lang="de-DE" dirty="0" smtClean="0"/>
              <a:t>+ b + a + b</a:t>
            </a:r>
          </a:p>
          <a:p>
            <a:pPr>
              <a:buNone/>
            </a:pPr>
            <a:r>
              <a:rPr lang="de-DE" dirty="0" smtClean="0"/>
              <a:t>u = 25,90 </a:t>
            </a:r>
            <a:r>
              <a:rPr lang="de-DE" dirty="0" smtClean="0"/>
              <a:t>+ 14,70 + 25,90 + 14,70</a:t>
            </a:r>
          </a:p>
          <a:p>
            <a:pPr>
              <a:buNone/>
            </a:pPr>
            <a:r>
              <a:rPr lang="de-DE" b="1" dirty="0" smtClean="0"/>
              <a:t>u = </a:t>
            </a:r>
            <a:r>
              <a:rPr lang="de-DE" dirty="0" smtClean="0"/>
              <a:t>81,20 m       Das ist der Umfang vom Teerplatz</a:t>
            </a:r>
            <a:endParaRPr lang="de-DE" dirty="0" smtClean="0"/>
          </a:p>
          <a:p>
            <a:pPr>
              <a:buNone/>
            </a:pPr>
            <a:endParaRPr lang="de-DE" sz="2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de-DE" sz="2000" dirty="0" smtClean="0">
                <a:solidFill>
                  <a:schemeClr val="bg1"/>
                </a:solidFill>
              </a:rPr>
              <a:t>2. Schritt:</a:t>
            </a:r>
            <a:endParaRPr lang="de-DE" sz="2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de-DE" dirty="0" smtClean="0"/>
              <a:t>81,20 : 1,40 </a:t>
            </a:r>
            <a:r>
              <a:rPr lang="de-DE" dirty="0" smtClean="0"/>
              <a:t>= 58 </a:t>
            </a:r>
            <a:r>
              <a:rPr lang="de-DE" dirty="0" smtClean="0"/>
              <a:t>mal </a:t>
            </a:r>
          </a:p>
          <a:p>
            <a:endParaRPr lang="de-DE" dirty="0" smtClean="0"/>
          </a:p>
          <a:p>
            <a:pPr>
              <a:buNone/>
            </a:pPr>
            <a:r>
              <a:rPr lang="de-DE" sz="3200" dirty="0" smtClean="0"/>
              <a:t>Die </a:t>
            </a:r>
            <a:r>
              <a:rPr lang="de-DE" sz="3200" dirty="0" smtClean="0"/>
              <a:t>Mofa passt 58 mal auf die Außenlinien </a:t>
            </a:r>
            <a:r>
              <a:rPr lang="de-DE" sz="3200" dirty="0" smtClean="0"/>
              <a:t>.</a:t>
            </a:r>
          </a:p>
          <a:p>
            <a:pPr algn="r">
              <a:buNone/>
            </a:pPr>
            <a:r>
              <a:rPr lang="de-DE" sz="1800" dirty="0" smtClean="0"/>
              <a:t>Jürgen, Tobias, Philipp, </a:t>
            </a:r>
            <a:r>
              <a:rPr lang="de-DE" sz="1800" smtClean="0"/>
              <a:t>Jelto</a:t>
            </a:r>
            <a:endParaRPr lang="de-DE" sz="1800" dirty="0" smtClean="0"/>
          </a:p>
          <a:p>
            <a:endParaRPr lang="de-DE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nke">
  <a:themeElements>
    <a:clrScheme name="Anank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nank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nank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337</Words>
  <Application>Microsoft Office PowerPoint</Application>
  <PresentationFormat>Bildschirmpräsentation (4:3)</PresentationFormat>
  <Paragraphs>74</Paragraphs>
  <Slides>15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Ananke</vt:lpstr>
      <vt:lpstr>Unsere   Absolut    Fantastischen      Schuldaten </vt:lpstr>
      <vt:lpstr>Die Waschbeckentaucher</vt:lpstr>
      <vt:lpstr>Schätz mal den täglichen Wasserverbrauch</vt:lpstr>
      <vt:lpstr>Die Waschbeckentaucher liefern das Erebnis</vt:lpstr>
      <vt:lpstr>Die Treppenstufen</vt:lpstr>
      <vt:lpstr>Folie 6</vt:lpstr>
      <vt:lpstr>Finde die Zahl der Treppenstufen heraus</vt:lpstr>
      <vt:lpstr>Die Trepenstufen-Lösung </vt:lpstr>
      <vt:lpstr>Trefferquote beim Einparken</vt:lpstr>
      <vt:lpstr>Trefferquote beim Einparken </vt:lpstr>
      <vt:lpstr>Trefferquote beim Einparken</vt:lpstr>
      <vt:lpstr>Otlej liebt seine Mofa</vt:lpstr>
      <vt:lpstr>Otlej liebt seine Mofa</vt:lpstr>
      <vt:lpstr>Otlej liebt seine Mofa</vt:lpstr>
      <vt:lpstr>Otlej liebt seine Mofa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 der Anne – Frank – Schule gehen zurzeit  512 Schüler.</dc:title>
  <dc:creator>Gast18</dc:creator>
  <cp:lastModifiedBy>tm12</cp:lastModifiedBy>
  <cp:revision>40</cp:revision>
  <dcterms:created xsi:type="dcterms:W3CDTF">2009-06-05T13:34:01Z</dcterms:created>
  <dcterms:modified xsi:type="dcterms:W3CDTF">2009-08-07T23:11:58Z</dcterms:modified>
</cp:coreProperties>
</file>